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3" r:id="rId6"/>
    <p:sldId id="265" r:id="rId7"/>
    <p:sldId id="260" r:id="rId8"/>
    <p:sldId id="264" r:id="rId9"/>
    <p:sldId id="266" r:id="rId10"/>
    <p:sldId id="261"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76"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7572D-FB63-8240-8F4D-ECC5C3B13EFD}" type="datetimeFigureOut">
              <a:rPr lang="en-US" smtClean="0"/>
              <a:pPr/>
              <a:t>4/15/12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8F6E6-D994-9B43-8DEB-A3C55FA5391A}" type="slidenum">
              <a:rPr lang="en-US" smtClean="0"/>
              <a:pPr/>
              <a:t>‹#›</a:t>
            </a:fld>
            <a:endParaRPr lang="en-US"/>
          </a:p>
        </p:txBody>
      </p:sp>
    </p:spTree>
    <p:extLst>
      <p:ext uri="{BB962C8B-B14F-4D97-AF65-F5344CB8AC3E}">
        <p14:creationId xmlns:p14="http://schemas.microsoft.com/office/powerpoint/2010/main" val="750857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Membrane acts as the electrolyte, allows</a:t>
            </a:r>
            <a:r>
              <a:rPr lang="en-US" baseline="0" dirty="0" smtClean="0"/>
              <a:t> proton to pass through but not electrons.</a:t>
            </a:r>
          </a:p>
          <a:p>
            <a:r>
              <a:rPr lang="en-US" baseline="0" dirty="0" smtClean="0"/>
              <a:t>Membrane does not have enough energy to split Hydrogen and Oxygen fast enough to meet power requirements, so a catalyst (Platinum) is used to speed up the reaction.</a:t>
            </a:r>
          </a:p>
          <a:p>
            <a:r>
              <a:rPr lang="en-US" baseline="0" dirty="0" smtClean="0"/>
              <a:t>In addition, only platinum can be used as a catalyst due to the low activation energy which results from its use as the catalyst that is not produced by other catalyst materials.</a:t>
            </a:r>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2</a:t>
            </a:fld>
            <a:endParaRPr lang="en-US"/>
          </a:p>
        </p:txBody>
      </p:sp>
    </p:spTree>
    <p:extLst>
      <p:ext uri="{BB962C8B-B14F-4D97-AF65-F5344CB8AC3E}">
        <p14:creationId xmlns:p14="http://schemas.microsoft.com/office/powerpoint/2010/main" val="243117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Needed to reach DOE requirements for fuel cell cost per kg of </a:t>
            </a:r>
            <a:r>
              <a:rPr lang="en-US" dirty="0" err="1" smtClean="0"/>
              <a:t>Pt</a:t>
            </a:r>
            <a:r>
              <a:rPr lang="en-US" dirty="0" smtClean="0"/>
              <a:t> in fuel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Copper seed, 3-5nm</a:t>
            </a:r>
            <a:r>
              <a:rPr lang="en-US" baseline="0" dirty="0" smtClean="0"/>
              <a:t> diameter, using ion </a:t>
            </a:r>
            <a:r>
              <a:rPr lang="en-US" baseline="0" dirty="0" err="1" smtClean="0"/>
              <a:t>exchance</a:t>
            </a:r>
            <a:r>
              <a:rPr lang="en-US" baseline="0" dirty="0" smtClean="0"/>
              <a:t> process to remove Cu ions at the surface of the seed and replacing them with Platinum ions.  Pure center is pure Cu, outside is pure Platinum, in between is incomplete reaction, some Cu some </a:t>
            </a:r>
            <a:r>
              <a:rPr lang="en-US" baseline="0" dirty="0" err="1" smtClean="0"/>
              <a:t>Pt</a:t>
            </a:r>
            <a:r>
              <a:rPr lang="en-US" baseline="0" smtClean="0"/>
              <a:t> ions.  </a:t>
            </a:r>
            <a:endParaRPr lang="en-US" dirty="0" smtClean="0"/>
          </a:p>
          <a:p>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7</a:t>
            </a:fld>
            <a:endParaRPr lang="en-US"/>
          </a:p>
        </p:txBody>
      </p:sp>
    </p:spTree>
    <p:extLst>
      <p:ext uri="{BB962C8B-B14F-4D97-AF65-F5344CB8AC3E}">
        <p14:creationId xmlns:p14="http://schemas.microsoft.com/office/powerpoint/2010/main" val="26747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Needed to reach DOE requirements for fuel cell cost per kg of </a:t>
            </a:r>
            <a:r>
              <a:rPr lang="en-US" dirty="0" err="1" smtClean="0"/>
              <a:t>Pt</a:t>
            </a:r>
            <a:r>
              <a:rPr lang="en-US" dirty="0" smtClean="0"/>
              <a:t> in fuel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Copper seed, 3-5nm</a:t>
            </a:r>
            <a:r>
              <a:rPr lang="en-US" baseline="0" dirty="0" smtClean="0"/>
              <a:t> diameter, using ion </a:t>
            </a:r>
            <a:r>
              <a:rPr lang="en-US" baseline="0" dirty="0" err="1" smtClean="0"/>
              <a:t>exchance</a:t>
            </a:r>
            <a:r>
              <a:rPr lang="en-US" baseline="0" dirty="0" smtClean="0"/>
              <a:t> process to remove Cu ions at the surface of the seed and replacing them with Platinum ions.  Pure center is pure Cu, outside is pure Platinum, in between is incomplete reaction, some Cu some </a:t>
            </a:r>
            <a:r>
              <a:rPr lang="en-US" baseline="0" dirty="0" err="1" smtClean="0"/>
              <a:t>Pt</a:t>
            </a:r>
            <a:r>
              <a:rPr lang="en-US" baseline="0" smtClean="0"/>
              <a:t> ions.  </a:t>
            </a:r>
            <a:endParaRPr lang="en-US" dirty="0" smtClean="0"/>
          </a:p>
          <a:p>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8</a:t>
            </a:fld>
            <a:endParaRPr lang="en-US"/>
          </a:p>
        </p:txBody>
      </p:sp>
    </p:spTree>
    <p:extLst>
      <p:ext uri="{BB962C8B-B14F-4D97-AF65-F5344CB8AC3E}">
        <p14:creationId xmlns:p14="http://schemas.microsoft.com/office/powerpoint/2010/main" val="26747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Needed to reach DOE requirements for fuel cell cost per kg of </a:t>
            </a:r>
            <a:r>
              <a:rPr lang="en-US" dirty="0" err="1" smtClean="0"/>
              <a:t>Pt</a:t>
            </a:r>
            <a:r>
              <a:rPr lang="en-US" dirty="0" smtClean="0"/>
              <a:t> in fuel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Copper seed, 3-5nm</a:t>
            </a:r>
            <a:r>
              <a:rPr lang="en-US" baseline="0" dirty="0" smtClean="0"/>
              <a:t> diameter, using ion </a:t>
            </a:r>
            <a:r>
              <a:rPr lang="en-US" baseline="0" dirty="0" err="1" smtClean="0"/>
              <a:t>exchance</a:t>
            </a:r>
            <a:r>
              <a:rPr lang="en-US" baseline="0" dirty="0" smtClean="0"/>
              <a:t> process to remove Cu ions at the surface of the seed and replacing them with Platinum ions.  Pure center is pure Cu, outside is pure Platinum, in between is incomplete reaction, some Cu some </a:t>
            </a:r>
            <a:r>
              <a:rPr lang="en-US" baseline="0" dirty="0" err="1" smtClean="0"/>
              <a:t>Pt</a:t>
            </a:r>
            <a:r>
              <a:rPr lang="en-US" baseline="0" smtClean="0"/>
              <a:t> ions.  </a:t>
            </a:r>
            <a:endParaRPr lang="en-US" dirty="0" smtClean="0"/>
          </a:p>
          <a:p>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9</a:t>
            </a:fld>
            <a:endParaRPr lang="en-US"/>
          </a:p>
        </p:txBody>
      </p:sp>
    </p:spTree>
    <p:extLst>
      <p:ext uri="{BB962C8B-B14F-4D97-AF65-F5344CB8AC3E}">
        <p14:creationId xmlns:p14="http://schemas.microsoft.com/office/powerpoint/2010/main" val="26747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10</a:t>
            </a:fld>
            <a:endParaRPr lang="en-US"/>
          </a:p>
        </p:txBody>
      </p:sp>
    </p:spTree>
    <p:extLst>
      <p:ext uri="{BB962C8B-B14F-4D97-AF65-F5344CB8AC3E}">
        <p14:creationId xmlns:p14="http://schemas.microsoft.com/office/powerpoint/2010/main" val="59138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8F6E6-D994-9B43-8DEB-A3C55FA5391A}" type="slidenum">
              <a:rPr lang="en-US" smtClean="0"/>
              <a:pPr/>
              <a:t>11</a:t>
            </a:fld>
            <a:endParaRPr lang="en-US"/>
          </a:p>
        </p:txBody>
      </p:sp>
    </p:spTree>
    <p:extLst>
      <p:ext uri="{BB962C8B-B14F-4D97-AF65-F5344CB8AC3E}">
        <p14:creationId xmlns:p14="http://schemas.microsoft.com/office/powerpoint/2010/main" val="59138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70409F-80C6-4E9F-91DA-03E0387141F8}" type="datetimeFigureOut">
              <a:rPr lang="en-US" smtClean="0"/>
              <a:pPr/>
              <a:t>4/15/12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26A5977-DBA6-425D-AC46-B63DF14A76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70409F-80C6-4E9F-91DA-03E0387141F8}"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70409F-80C6-4E9F-91DA-03E0387141F8}"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70409F-80C6-4E9F-91DA-03E0387141F8}" type="datetimeFigureOut">
              <a:rPr lang="en-US" smtClean="0"/>
              <a:pPr/>
              <a:t>4/15/12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26A5977-DBA6-425D-AC46-B63DF14A76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70409F-80C6-4E9F-91DA-03E0387141F8}" type="datetimeFigureOut">
              <a:rPr lang="en-US" smtClean="0"/>
              <a:pPr/>
              <a:t>4/15/12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26A5977-DBA6-425D-AC46-B63DF14A765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70409F-80C6-4E9F-91DA-03E0387141F8}" type="datetimeFigureOut">
              <a:rPr lang="en-US" smtClean="0"/>
              <a:pPr/>
              <a:t>4/15/12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70409F-80C6-4E9F-91DA-03E0387141F8}"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26A5977-DBA6-425D-AC46-B63DF14A765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70409F-80C6-4E9F-91DA-03E0387141F8}" type="datetimeFigureOut">
              <a:rPr lang="en-US" smtClean="0"/>
              <a:pPr/>
              <a:t>4/15/12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0409F-80C6-4E9F-91DA-03E0387141F8}" type="datetimeFigureOut">
              <a:rPr lang="en-US" smtClean="0"/>
              <a:pPr/>
              <a:t>4/15/12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70409F-80C6-4E9F-91DA-03E0387141F8}" type="datetimeFigureOut">
              <a:rPr lang="en-US" smtClean="0"/>
              <a:pPr/>
              <a:t>4/15/12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5977-DBA6-425D-AC46-B63DF14A76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70409F-80C6-4E9F-91DA-03E0387141F8}"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26A5977-DBA6-425D-AC46-B63DF14A765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70409F-80C6-4E9F-91DA-03E0387141F8}" type="datetimeFigureOut">
              <a:rPr lang="en-US" smtClean="0"/>
              <a:pPr/>
              <a:t>4/15/12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26A5977-DBA6-425D-AC46-B63DF14A765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17.gif"/><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5" Type="http://schemas.openxmlformats.org/officeDocument/2006/relationships/image" Target="../media/image8.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package" Target="../embeddings/Microsoft_Word_Document1.docx"/><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ykkter\Pictures\misc\IMG_3230.JPG"/>
          <p:cNvPicPr>
            <a:picLocks noChangeAspect="1" noChangeArrowheads="1"/>
          </p:cNvPicPr>
          <p:nvPr/>
        </p:nvPicPr>
        <p:blipFill>
          <a:blip r:embed="rId2" cstate="print"/>
          <a:srcRect/>
          <a:stretch>
            <a:fillRect/>
          </a:stretch>
        </p:blipFill>
        <p:spPr bwMode="auto">
          <a:xfrm>
            <a:off x="228600" y="304800"/>
            <a:ext cx="5029200" cy="3772115"/>
          </a:xfrm>
          <a:prstGeom prst="rect">
            <a:avLst/>
          </a:prstGeom>
          <a:noFill/>
        </p:spPr>
      </p:pic>
      <p:sp>
        <p:nvSpPr>
          <p:cNvPr id="2" name="Title 1"/>
          <p:cNvSpPr>
            <a:spLocks noGrp="1"/>
          </p:cNvSpPr>
          <p:nvPr>
            <p:ph type="ctrTitle"/>
          </p:nvPr>
        </p:nvSpPr>
        <p:spPr/>
        <p:txBody>
          <a:bodyPr/>
          <a:lstStyle/>
          <a:p>
            <a:r>
              <a:rPr lang="en-US" dirty="0" smtClean="0">
                <a:effectLst>
                  <a:outerShdw blurRad="50800" dist="38100" dir="2700000" algn="tl" rotWithShape="0">
                    <a:prstClr val="black">
                      <a:alpha val="40000"/>
                    </a:prstClr>
                  </a:outerShdw>
                </a:effectLst>
              </a:rPr>
              <a:t>Fuel Cell Laboratory</a:t>
            </a:r>
            <a:endParaRPr lang="en-US"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p:txBody>
          <a:bodyPr/>
          <a:lstStyle/>
          <a:p>
            <a:r>
              <a:rPr lang="en-US" dirty="0" smtClean="0"/>
              <a:t>Arizona State University – Polytechnic</a:t>
            </a:r>
            <a:br>
              <a:rPr lang="en-US" dirty="0" smtClean="0"/>
            </a:br>
            <a:r>
              <a:rPr lang="en-US" sz="1600" i="1" dirty="0" smtClean="0"/>
              <a:t>presented by Eric </a:t>
            </a:r>
            <a:r>
              <a:rPr lang="en-US" sz="1600" i="1" dirty="0" err="1" smtClean="0"/>
              <a:t>Hinkson</a:t>
            </a:r>
            <a:endParaRPr lang="en-US" sz="1600" i="1" dirty="0"/>
          </a:p>
        </p:txBody>
      </p:sp>
      <p:pic>
        <p:nvPicPr>
          <p:cNvPr id="4" name="Picture 3" descr="ASU1.jpg"/>
          <p:cNvPicPr>
            <a:picLocks noChangeAspect="1"/>
          </p:cNvPicPr>
          <p:nvPr/>
        </p:nvPicPr>
        <p:blipFill>
          <a:blip r:embed="rId3" cstate="print"/>
          <a:srcRect t="18321" r="-532" b="19847"/>
          <a:stretch>
            <a:fillRect/>
          </a:stretch>
        </p:blipFill>
        <p:spPr>
          <a:xfrm>
            <a:off x="6172200" y="304800"/>
            <a:ext cx="2667000" cy="1143000"/>
          </a:xfrm>
          <a:prstGeom prst="rect">
            <a:avLst/>
          </a:prstGeom>
          <a:ln>
            <a:noFill/>
          </a:ln>
          <a:effectLst>
            <a:outerShdw blurRad="292100" dist="139700" dir="2700000" algn="tl" rotWithShape="0">
              <a:srgbClr val="333333">
                <a:alpha val="65000"/>
              </a:srgbClr>
            </a:outerShdw>
          </a:effectLst>
        </p:spPr>
      </p:pic>
      <p:pic>
        <p:nvPicPr>
          <p:cNvPr id="6" name="Picture 5" descr="azsgcbanner_full_lg.jpg"/>
          <p:cNvPicPr>
            <a:picLocks noChangeAspect="1"/>
          </p:cNvPicPr>
          <p:nvPr/>
        </p:nvPicPr>
        <p:blipFill>
          <a:blip r:embed="rId4" cstate="print"/>
          <a:stretch>
            <a:fillRect/>
          </a:stretch>
        </p:blipFill>
        <p:spPr>
          <a:xfrm>
            <a:off x="0" y="5632263"/>
            <a:ext cx="9144000" cy="1225737"/>
          </a:xfrm>
          <a:prstGeom prst="rect">
            <a:avLst/>
          </a:prstGeom>
        </p:spPr>
      </p:pic>
      <p:pic>
        <p:nvPicPr>
          <p:cNvPr id="7" name="Picture 6" descr="NASA-logo.jpg"/>
          <p:cNvPicPr>
            <a:picLocks noChangeAspect="1"/>
          </p:cNvPicPr>
          <p:nvPr/>
        </p:nvPicPr>
        <p:blipFill>
          <a:blip r:embed="rId5"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outcomes</a:t>
            </a:r>
            <a:endParaRPr lang="en-US"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3"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4"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81000" y="1295400"/>
            <a:ext cx="8458200" cy="1754327"/>
          </a:xfrm>
          <a:prstGeom prst="rect">
            <a:avLst/>
          </a:prstGeom>
          <a:noFill/>
        </p:spPr>
        <p:txBody>
          <a:bodyPr wrap="square" rtlCol="0">
            <a:spAutoFit/>
          </a:bodyPr>
          <a:lstStyle/>
          <a:p>
            <a:pPr marL="285750" indent="-285750">
              <a:buFont typeface="Wingdings" charset="2"/>
              <a:buChar char="Ø"/>
            </a:pPr>
            <a:r>
              <a:rPr lang="en-US" dirty="0" smtClean="0">
                <a:effectLst>
                  <a:outerShdw blurRad="50800" dist="38100" dir="2700000" algn="tl" rotWithShape="0">
                    <a:prstClr val="black">
                      <a:alpha val="40000"/>
                    </a:prstClr>
                  </a:outerShdw>
                </a:effectLst>
              </a:rPr>
              <a:t>Experience </a:t>
            </a:r>
            <a:r>
              <a:rPr lang="en-US" dirty="0" smtClean="0">
                <a:effectLst>
                  <a:outerShdw blurRad="50800" dist="38100" dir="2700000" algn="tl" rotWithShape="0">
                    <a:prstClr val="black">
                      <a:alpha val="40000"/>
                    </a:prstClr>
                  </a:outerShdw>
                </a:effectLst>
              </a:rPr>
              <a:t>working in a professional lab environment</a:t>
            </a:r>
          </a:p>
          <a:p>
            <a:pPr marL="285750" indent="-285750">
              <a:buFont typeface="Wingdings" charset="2"/>
              <a:buChar char="Ø"/>
            </a:pPr>
            <a:r>
              <a:rPr lang="en-US" dirty="0" smtClean="0">
                <a:effectLst>
                  <a:outerShdw blurRad="50800" dist="38100" dir="2700000" algn="tl" rotWithShape="0">
                    <a:prstClr val="black">
                      <a:alpha val="40000"/>
                    </a:prstClr>
                  </a:outerShdw>
                </a:effectLst>
              </a:rPr>
              <a:t>Opportunity to put classroom knowledge to real world applications</a:t>
            </a:r>
          </a:p>
          <a:p>
            <a:pPr marL="285750" indent="-285750">
              <a:buFont typeface="Wingdings" charset="2"/>
              <a:buChar char="Ø"/>
            </a:pPr>
            <a:r>
              <a:rPr lang="en-US" dirty="0" smtClean="0">
                <a:effectLst>
                  <a:outerShdw blurRad="50800" dist="38100" dir="2700000" algn="tl" rotWithShape="0">
                    <a:prstClr val="black">
                      <a:alpha val="40000"/>
                    </a:prstClr>
                  </a:outerShdw>
                </a:effectLst>
              </a:rPr>
              <a:t>Renewed passion for science and engineering</a:t>
            </a:r>
          </a:p>
          <a:p>
            <a:pPr marL="285750" indent="-285750">
              <a:buFont typeface="Wingdings" charset="2"/>
              <a:buChar char="Ø"/>
            </a:pPr>
            <a:r>
              <a:rPr lang="en-US" dirty="0" smtClean="0">
                <a:effectLst>
                  <a:outerShdw blurRad="50800" dist="38100" dir="2700000" algn="tl" rotWithShape="0">
                    <a:prstClr val="black">
                      <a:alpha val="40000"/>
                    </a:prstClr>
                  </a:outerShdw>
                </a:effectLst>
              </a:rPr>
              <a:t>Increased confidence in scholarly abilities</a:t>
            </a:r>
          </a:p>
          <a:p>
            <a:pPr marL="285750" indent="-285750">
              <a:buFont typeface="Wingdings" charset="2"/>
              <a:buChar char="Ø"/>
            </a:pPr>
            <a:r>
              <a:rPr lang="en-US" dirty="0" smtClean="0">
                <a:effectLst>
                  <a:outerShdw blurRad="50800" dist="38100" dir="2700000" algn="tl" rotWithShape="0">
                    <a:prstClr val="black">
                      <a:alpha val="40000"/>
                    </a:prstClr>
                  </a:outerShdw>
                </a:effectLst>
              </a:rPr>
              <a:t>Department of Defense SMART Scholarship </a:t>
            </a:r>
            <a:r>
              <a:rPr lang="en-US" dirty="0" smtClean="0">
                <a:effectLst>
                  <a:outerShdw blurRad="50800" dist="38100" dir="2700000" algn="tl" rotWithShape="0">
                    <a:prstClr val="black">
                      <a:alpha val="40000"/>
                    </a:prstClr>
                  </a:outerShdw>
                </a:effectLst>
              </a:rPr>
              <a:t>Award</a:t>
            </a:r>
          </a:p>
          <a:p>
            <a:pPr marL="285750" indent="-285750">
              <a:buFont typeface="Wingdings" charset="2"/>
              <a:buChar char="Ø"/>
            </a:pPr>
            <a:r>
              <a:rPr lang="en-US" dirty="0" smtClean="0">
                <a:effectLst>
                  <a:outerShdw blurRad="50800" dist="38100" dir="2700000" algn="tl" rotWithShape="0">
                    <a:prstClr val="black">
                      <a:alpha val="40000"/>
                    </a:prstClr>
                  </a:outerShdw>
                </a:effectLst>
              </a:rPr>
              <a:t>2011 NASA Academy at Ames Research Center</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50800" dist="38100" dir="2700000" algn="tl" rotWithShape="0">
                    <a:prstClr val="black">
                      <a:alpha val="40000"/>
                    </a:prstClr>
                  </a:outerShdw>
                </a:effectLst>
              </a:rPr>
              <a:t>Special Thanks to:</a:t>
            </a:r>
            <a:endParaRPr lang="en-US" dirty="0">
              <a:effectLst>
                <a:outerShdw blurRad="50800" dist="38100" dir="2700000" algn="tl" rotWithShape="0">
                  <a:prstClr val="black">
                    <a:alpha val="40000"/>
                  </a:prstClr>
                </a:outerShdw>
              </a:effectLst>
            </a:endParaRPr>
          </a:p>
        </p:txBody>
      </p:sp>
      <p:pic>
        <p:nvPicPr>
          <p:cNvPr id="6" name="Content Placeholder 5" descr="SMART-logo.gif"/>
          <p:cNvPicPr>
            <a:picLocks noGrp="1" noChangeAspect="1"/>
          </p:cNvPicPr>
          <p:nvPr>
            <p:ph idx="1"/>
          </p:nvPr>
        </p:nvPicPr>
        <p:blipFill>
          <a:blip r:embed="rId3" cstate="print"/>
          <a:stretch>
            <a:fillRect/>
          </a:stretch>
        </p:blipFill>
        <p:spPr>
          <a:xfrm>
            <a:off x="228600" y="3962400"/>
            <a:ext cx="1637071"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zsgcbanner_full_lg.jpg"/>
          <p:cNvPicPr>
            <a:picLocks noChangeAspect="1"/>
          </p:cNvPicPr>
          <p:nvPr/>
        </p:nvPicPr>
        <p:blipFill>
          <a:blip r:embed="rId4"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5"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dod_logo.gif"/>
          <p:cNvPicPr>
            <a:picLocks noChangeAspect="1"/>
          </p:cNvPicPr>
          <p:nvPr/>
        </p:nvPicPr>
        <p:blipFill>
          <a:blip r:embed="rId6" cstate="print"/>
          <a:stretch>
            <a:fillRect/>
          </a:stretch>
        </p:blipFill>
        <p:spPr>
          <a:xfrm>
            <a:off x="2514600" y="3962400"/>
            <a:ext cx="12954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81000" y="1295400"/>
            <a:ext cx="8458200" cy="2862323"/>
          </a:xfrm>
          <a:prstGeom prst="rect">
            <a:avLst/>
          </a:prstGeom>
          <a:noFill/>
        </p:spPr>
        <p:txBody>
          <a:bodyPr wrap="square" rtlCol="0">
            <a:spAutoFit/>
          </a:bodyPr>
          <a:lstStyle/>
          <a:p>
            <a:pPr marL="285750" indent="-285750">
              <a:buFont typeface="Wingdings" charset="2"/>
              <a:buChar char="Ø"/>
            </a:pPr>
            <a:r>
              <a:rPr lang="en-US" dirty="0" smtClean="0">
                <a:effectLst>
                  <a:outerShdw blurRad="50800" dist="38100" dir="2700000" algn="tl" rotWithShape="0">
                    <a:prstClr val="black">
                      <a:alpha val="40000"/>
                    </a:prstClr>
                  </a:outerShdw>
                </a:effectLst>
              </a:rPr>
              <a:t>ASU/NASA Space Grant</a:t>
            </a:r>
          </a:p>
          <a:p>
            <a:pPr marL="285750" indent="-285750">
              <a:buFont typeface="Wingdings" charset="2"/>
              <a:buChar char="Ø"/>
            </a:pPr>
            <a:r>
              <a:rPr lang="en-US" dirty="0" smtClean="0">
                <a:effectLst>
                  <a:outerShdw blurRad="50800" dist="38100" dir="2700000" algn="tl" rotWithShape="0">
                    <a:prstClr val="black">
                      <a:alpha val="40000"/>
                    </a:prstClr>
                  </a:outerShdw>
                </a:effectLst>
              </a:rPr>
              <a:t>Dr. A.M. </a:t>
            </a:r>
            <a:r>
              <a:rPr lang="en-US" dirty="0" err="1" smtClean="0">
                <a:effectLst>
                  <a:outerShdw blurRad="50800" dist="38100" dir="2700000" algn="tl" rotWithShape="0">
                    <a:prstClr val="black">
                      <a:alpha val="40000"/>
                    </a:prstClr>
                  </a:outerShdw>
                </a:effectLst>
              </a:rPr>
              <a:t>Kannan</a:t>
            </a:r>
            <a:r>
              <a:rPr lang="en-US" dirty="0" smtClean="0">
                <a:effectLst>
                  <a:outerShdw blurRad="50800" dist="38100" dir="2700000" algn="tl" rotWithShape="0">
                    <a:prstClr val="black">
                      <a:alpha val="40000"/>
                    </a:prstClr>
                  </a:outerShdw>
                </a:effectLst>
              </a:rPr>
              <a:t> (Mentor)</a:t>
            </a:r>
          </a:p>
          <a:p>
            <a:pPr marL="285750" indent="-285750">
              <a:buFont typeface="Wingdings" charset="2"/>
              <a:buChar char="Ø"/>
            </a:pPr>
            <a:r>
              <a:rPr lang="en-US" dirty="0" smtClean="0">
                <a:effectLst>
                  <a:outerShdw blurRad="50800" dist="38100" dir="2700000" algn="tl" rotWithShape="0">
                    <a:prstClr val="black">
                      <a:alpha val="40000"/>
                    </a:prstClr>
                  </a:outerShdw>
                </a:effectLst>
              </a:rPr>
              <a:t>Anthony </a:t>
            </a:r>
            <a:r>
              <a:rPr lang="en-US" dirty="0" err="1" smtClean="0">
                <a:effectLst>
                  <a:outerShdw blurRad="50800" dist="38100" dir="2700000" algn="tl" rotWithShape="0">
                    <a:prstClr val="black">
                      <a:alpha val="40000"/>
                    </a:prstClr>
                  </a:outerShdw>
                </a:effectLst>
              </a:rPr>
              <a:t>Adame</a:t>
            </a:r>
            <a:r>
              <a:rPr lang="en-US" dirty="0" smtClean="0">
                <a:effectLst>
                  <a:outerShdw blurRad="50800" dist="38100" dir="2700000" algn="tl" rotWithShape="0">
                    <a:prstClr val="black">
                      <a:alpha val="40000"/>
                    </a:prstClr>
                  </a:outerShdw>
                </a:effectLst>
              </a:rPr>
              <a:t> (Graduate Mentor)</a:t>
            </a:r>
          </a:p>
          <a:p>
            <a:pPr marL="285750" indent="-285750">
              <a:buFont typeface="Wingdings" charset="2"/>
              <a:buChar char="Ø"/>
            </a:pPr>
            <a:r>
              <a:rPr lang="en-US" dirty="0" err="1" smtClean="0">
                <a:effectLst>
                  <a:outerShdw blurRad="50800" dist="38100" dir="2700000" algn="tl" rotWithShape="0">
                    <a:prstClr val="black">
                      <a:alpha val="40000"/>
                    </a:prstClr>
                  </a:outerShdw>
                </a:effectLst>
              </a:rPr>
              <a:t>Rashida</a:t>
            </a:r>
            <a:r>
              <a:rPr lang="en-US" dirty="0" smtClean="0">
                <a:effectLst>
                  <a:outerShdw blurRad="50800" dist="38100" dir="2700000" algn="tl" rotWithShape="0">
                    <a:prstClr val="black">
                      <a:alpha val="40000"/>
                    </a:prstClr>
                  </a:outerShdw>
                </a:effectLst>
              </a:rPr>
              <a:t> </a:t>
            </a:r>
            <a:r>
              <a:rPr lang="en-US" dirty="0" err="1" smtClean="0">
                <a:effectLst>
                  <a:outerShdw blurRad="50800" dist="38100" dir="2700000" algn="tl" rotWithShape="0">
                    <a:prstClr val="black">
                      <a:alpha val="40000"/>
                    </a:prstClr>
                  </a:outerShdw>
                </a:effectLst>
              </a:rPr>
              <a:t>Villacorta</a:t>
            </a:r>
            <a:r>
              <a:rPr lang="en-US" dirty="0" smtClean="0">
                <a:effectLst>
                  <a:outerShdw blurRad="50800" dist="38100" dir="2700000" algn="tl" rotWithShape="0">
                    <a:prstClr val="black">
                      <a:alpha val="40000"/>
                    </a:prstClr>
                  </a:outerShdw>
                </a:effectLst>
              </a:rPr>
              <a:t> (Graduate Mentor)</a:t>
            </a:r>
          </a:p>
          <a:p>
            <a:pPr marL="285750" indent="-285750">
              <a:buFont typeface="Wingdings" charset="2"/>
              <a:buChar char="Ø"/>
            </a:pPr>
            <a:r>
              <a:rPr lang="en-US" dirty="0" smtClean="0">
                <a:effectLst>
                  <a:outerShdw blurRad="50800" dist="38100" dir="2700000" algn="tl" rotWithShape="0">
                    <a:prstClr val="black">
                      <a:alpha val="40000"/>
                    </a:prstClr>
                  </a:outerShdw>
                </a:effectLst>
              </a:rPr>
              <a:t>The rest of the ASU Polytechnic Fuel Cell Lab Team</a:t>
            </a:r>
          </a:p>
          <a:p>
            <a:pPr marL="285750" indent="-285750">
              <a:buFont typeface="Wingdings" charset="2"/>
              <a:buChar char="Ø"/>
            </a:pPr>
            <a:endParaRPr lang="en-US" dirty="0">
              <a:effectLst>
                <a:outerShdw blurRad="50800" dist="38100" dir="2700000" algn="tl" rotWithShape="0">
                  <a:prstClr val="black">
                    <a:alpha val="40000"/>
                  </a:prstClr>
                </a:outerShdw>
              </a:effectLst>
            </a:endParaRPr>
          </a:p>
          <a:p>
            <a:pPr marL="285750" indent="-285750">
              <a:buFont typeface="Wingdings" charset="2"/>
              <a:buChar char="Ø"/>
            </a:pPr>
            <a:r>
              <a:rPr lang="en-US" dirty="0" smtClean="0">
                <a:effectLst>
                  <a:outerShdw blurRad="50800" dist="38100" dir="2700000" algn="tl" rotWithShape="0">
                    <a:prstClr val="black">
                      <a:alpha val="40000"/>
                    </a:prstClr>
                  </a:outerShdw>
                </a:effectLst>
              </a:rPr>
              <a:t>Tom Sharp</a:t>
            </a:r>
          </a:p>
          <a:p>
            <a:pPr marL="285750" indent="-285750">
              <a:buFont typeface="Wingdings" charset="2"/>
              <a:buChar char="Ø"/>
            </a:pPr>
            <a:r>
              <a:rPr lang="en-US" dirty="0" smtClean="0">
                <a:effectLst>
                  <a:outerShdw blurRad="50800" dist="38100" dir="2700000" algn="tl" rotWithShape="0">
                    <a:prstClr val="black">
                      <a:alpha val="40000"/>
                    </a:prstClr>
                  </a:outerShdw>
                </a:effectLst>
              </a:rPr>
              <a:t>Candace Jackson</a:t>
            </a:r>
          </a:p>
          <a:p>
            <a:pPr marL="285750" indent="-285750">
              <a:buFont typeface="Wingdings" charset="2"/>
              <a:buChar char="Ø"/>
            </a:pPr>
            <a:r>
              <a:rPr lang="en-US" dirty="0" smtClean="0">
                <a:effectLst>
                  <a:outerShdw blurRad="50800" dist="38100" dir="2700000" algn="tl" rotWithShape="0">
                    <a:prstClr val="black">
                      <a:alpha val="40000"/>
                    </a:prstClr>
                  </a:outerShdw>
                </a:effectLst>
              </a:rPr>
              <a:t>Stefanie Miller</a:t>
            </a:r>
          </a:p>
          <a:p>
            <a:pPr marL="285750" indent="-285750">
              <a:buFont typeface="Wingdings" charset="2"/>
              <a:buChar char="Ø"/>
            </a:pPr>
            <a:endParaRPr lang="en-US" dirty="0">
              <a:effectLst>
                <a:outerShdw blurRad="50800" dist="38100" dir="2700000" algn="tl" rotWithShape="0">
                  <a:prstClr val="black">
                    <a:alpha val="40000"/>
                  </a:prstClr>
                </a:outerShdw>
              </a:effectLst>
            </a:endParaRPr>
          </a:p>
        </p:txBody>
      </p:sp>
      <p:pic>
        <p:nvPicPr>
          <p:cNvPr id="9" name="Picture 8" descr="ASU-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3962400"/>
            <a:ext cx="2502660" cy="1042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122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3.33333E-6 -1.11111E-6 L -0.29166 -0.25555 " pathEditMode="relative" rAng="0" ptsTypes="AA">
                                      <p:cBhvr>
                                        <p:cTn id="64" dur="2000" fill="hold"/>
                                        <p:tgtEl>
                                          <p:spTgt spid="5"/>
                                        </p:tgtEl>
                                        <p:attrNameLst>
                                          <p:attrName>ppt_x</p:attrName>
                                          <p:attrName>ppt_y</p:attrName>
                                        </p:attrNameLst>
                                      </p:cBhvr>
                                      <p:rCtr x="-14583" y="-12778"/>
                                    </p:animMotion>
                                  </p:childTnLst>
                                </p:cTn>
                              </p:par>
                              <p:par>
                                <p:cTn id="65" presetID="2" presetClass="entr" presetSubtype="4"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50800" dist="38100" dir="2700000" algn="tl" rotWithShape="0">
                    <a:prstClr val="black">
                      <a:alpha val="40000"/>
                    </a:prstClr>
                  </a:outerShdw>
                </a:effectLst>
              </a:rPr>
              <a:t>Polymer Electrolytic membrane fuel cell (PEMFC)</a:t>
            </a:r>
            <a:endParaRPr lang="en-US" sz="2400" dirty="0">
              <a:effectLst>
                <a:outerShdw blurRad="50800" dist="38100" dir="2700000" algn="tl" rotWithShape="0">
                  <a:prstClr val="black">
                    <a:alpha val="40000"/>
                  </a:prstClr>
                </a:outerShdw>
              </a:effectLst>
            </a:endParaRPr>
          </a:p>
        </p:txBody>
      </p:sp>
      <p:pic>
        <p:nvPicPr>
          <p:cNvPr id="6" name="Content Placeholder 5" descr="pemfc_jMb58_69_615x0.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025" b="-11"/>
          <a:stretch/>
        </p:blipFill>
        <p:spPr>
          <a:xfrm>
            <a:off x="1447800" y="1143000"/>
            <a:ext cx="5636368" cy="4305300"/>
          </a:xfrm>
          <a:prstGeom prst="rect">
            <a:avLst/>
          </a:prstGeom>
          <a:ln>
            <a:noFill/>
          </a:ln>
          <a:effectLst>
            <a:outerShdw blurRad="292100" dist="139700" dir="2700000" algn="tl" rotWithShape="0">
              <a:srgbClr val="333333">
                <a:alpha val="65000"/>
              </a:srgbClr>
            </a:outerShdw>
          </a:effectLst>
        </p:spPr>
      </p:pic>
      <p:pic>
        <p:nvPicPr>
          <p:cNvPr id="4" name="Picture 3" descr="azsgcbanner_full_lg.jpg"/>
          <p:cNvPicPr>
            <a:picLocks noChangeAspect="1"/>
          </p:cNvPicPr>
          <p:nvPr/>
        </p:nvPicPr>
        <p:blipFill>
          <a:blip r:embed="rId4"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5" cstate="print">
            <a:extLst>
              <a:ext uri="{BEBA8EAE-BF5A-486C-A8C5-ECC9F3942E4B}">
                <a14:imgProps xmlns:a14="http://schemas.microsoft.com/office/drawing/2010/main">
                  <a14:imgLayer r:embed="rId6">
                    <a14:imgEffect>
                      <a14:backgroundRemoval t="3175" b="100000" l="0" r="100000">
                        <a14:foregroundMark x1="75132" y1="53968" x2="75132" y2="53968"/>
                        <a14:foregroundMark x1="41799" y1="48677" x2="41799" y2="48677"/>
                        <a14:foregroundMark x1="26455" y1="49735" x2="26455" y2="49735"/>
                        <a14:foregroundMark x1="53968" y1="49735" x2="53968" y2="49735"/>
                        <a14:foregroundMark x1="60847" y1="51852" x2="60847" y2="51852"/>
                      </a14:backgroundRemoval>
                    </a14:imgEffect>
                  </a14:imgLayer>
                </a14:imgProps>
              </a:ext>
            </a:extLst>
          </a:blip>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124200" y="5397500"/>
            <a:ext cx="4071607" cy="276999"/>
          </a:xfrm>
          <a:prstGeom prst="rect">
            <a:avLst/>
          </a:prstGeom>
          <a:noFill/>
        </p:spPr>
        <p:txBody>
          <a:bodyPr wrap="none" rtlCol="0">
            <a:spAutoFit/>
          </a:bodyPr>
          <a:lstStyle/>
          <a:p>
            <a:r>
              <a:rPr lang="en-US" sz="1200" i="1" dirty="0" smtClean="0"/>
              <a:t>Image courtesy of http</a:t>
            </a:r>
            <a:r>
              <a:rPr lang="en-US" sz="1200" i="1" dirty="0"/>
              <a:t>://</a:t>
            </a:r>
            <a:r>
              <a:rPr lang="en-US" sz="1200" i="1" dirty="0" err="1"/>
              <a:t>www.ecofriend.com</a:t>
            </a:r>
            <a:r>
              <a:rPr lang="en-US" sz="1200" i="1" dirty="0"/>
              <a:t>/tags/</a:t>
            </a:r>
            <a:r>
              <a:rPr lang="en-US" sz="1200" i="1" dirty="0" err="1"/>
              <a:t>pemfc</a:t>
            </a:r>
            <a:r>
              <a:rPr lang="en-US" sz="1200" i="1" dirty="0"/>
              <a: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Fuel cell lab: </a:t>
            </a:r>
            <a:r>
              <a:rPr lang="en-US" dirty="0" smtClean="0">
                <a:effectLst>
                  <a:outerShdw blurRad="50800" dist="38100" dir="2700000" algn="tl" rotWithShape="0">
                    <a:prstClr val="black">
                      <a:alpha val="40000"/>
                    </a:prstClr>
                  </a:outerShdw>
                </a:effectLst>
              </a:rPr>
              <a:t>research 2011-2012</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28600" y="1554162"/>
            <a:ext cx="8915400" cy="4525963"/>
          </a:xfrm>
        </p:spPr>
        <p:txBody>
          <a:bodyPr/>
          <a:lstStyle/>
          <a:p>
            <a:pPr>
              <a:buFont typeface="Wingdings" charset="2"/>
              <a:buChar char="Ø"/>
            </a:pPr>
            <a:r>
              <a:rPr lang="en-US" dirty="0" smtClean="0"/>
              <a:t>Multi-walled Carbon Nanotubes (MWCNTs)</a:t>
            </a:r>
          </a:p>
          <a:p>
            <a:pPr>
              <a:buFont typeface="Wingdings" charset="2"/>
              <a:buChar char="Ø"/>
            </a:pPr>
            <a:r>
              <a:rPr lang="en-US" dirty="0" smtClean="0"/>
              <a:t>Functionalized vapor grown carbon fibers (VGCF)</a:t>
            </a:r>
            <a:endParaRPr lang="en-US" dirty="0" smtClean="0"/>
          </a:p>
          <a:p>
            <a:pPr>
              <a:buFont typeface="Wingdings" charset="2"/>
              <a:buChar char="Ø"/>
            </a:pPr>
            <a:r>
              <a:rPr lang="en-US" dirty="0" smtClean="0"/>
              <a:t>Platinum-Copper Core</a:t>
            </a:r>
            <a:r>
              <a:rPr lang="en-US" dirty="0"/>
              <a:t>-Shell</a:t>
            </a:r>
          </a:p>
          <a:p>
            <a:endParaRPr lang="en-US" dirty="0"/>
          </a:p>
        </p:txBody>
      </p:sp>
      <p:pic>
        <p:nvPicPr>
          <p:cNvPr id="4" name="Picture 3" descr="azsgcbanner_full_lg.jpg"/>
          <p:cNvPicPr>
            <a:picLocks noChangeAspect="1"/>
          </p:cNvPicPr>
          <p:nvPr/>
        </p:nvPicPr>
        <p:blipFill>
          <a:blip r:embed="rId2"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3"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50800" dist="38100" dir="2700000" algn="tl" rotWithShape="0">
                    <a:prstClr val="black">
                      <a:alpha val="40000"/>
                    </a:prstClr>
                  </a:outerShdw>
                </a:effectLst>
              </a:rPr>
              <a:t>Functionalized </a:t>
            </a:r>
            <a:r>
              <a:rPr lang="en-US" dirty="0" err="1" smtClean="0">
                <a:effectLst>
                  <a:outerShdw blurRad="50800" dist="38100" dir="2700000" algn="tl" rotWithShape="0">
                    <a:prstClr val="black">
                      <a:alpha val="40000"/>
                    </a:prstClr>
                  </a:outerShdw>
                </a:effectLst>
              </a:rPr>
              <a:t>mwcnts</a:t>
            </a:r>
            <a:endParaRPr lang="en-US" dirty="0">
              <a:effectLst>
                <a:outerShdw blurRad="50800" dist="38100" dir="2700000" algn="tl" rotWithShape="0">
                  <a:prstClr val="black">
                    <a:alpha val="40000"/>
                  </a:prstClr>
                </a:outerShdw>
              </a:effectLst>
            </a:endParaRPr>
          </a:p>
        </p:txBody>
      </p:sp>
      <p:pic>
        <p:nvPicPr>
          <p:cNvPr id="6" name="Content Placeholder 5" descr="1039fig1.gi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8" b="102"/>
          <a:stretch/>
        </p:blipFill>
        <p:spPr>
          <a:xfrm>
            <a:off x="381000" y="1295400"/>
            <a:ext cx="4023653" cy="2514600"/>
          </a:xfrm>
          <a:prstGeom prst="rect">
            <a:avLst/>
          </a:prstGeom>
          <a:ln>
            <a:noFill/>
          </a:ln>
          <a:effectLst>
            <a:outerShdw blurRad="292100" dist="139700" dir="2700000" algn="tl" rotWithShape="0">
              <a:srgbClr val="333333">
                <a:alpha val="65000"/>
              </a:srgbClr>
            </a:outerShdw>
          </a:effectLst>
        </p:spPr>
      </p:pic>
      <p:pic>
        <p:nvPicPr>
          <p:cNvPr id="4" name="Picture 3" descr="azsgcbanner_full_lg.jpg"/>
          <p:cNvPicPr>
            <a:picLocks noChangeAspect="1"/>
          </p:cNvPicPr>
          <p:nvPr/>
        </p:nvPicPr>
        <p:blipFill>
          <a:blip r:embed="rId3"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4"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648200" y="2057400"/>
            <a:ext cx="4191000" cy="3046988"/>
          </a:xfrm>
          <a:prstGeom prst="rect">
            <a:avLst/>
          </a:prstGeom>
          <a:noFill/>
        </p:spPr>
        <p:txBody>
          <a:bodyPr wrap="square" rtlCol="0">
            <a:spAutoFit/>
          </a:bodyPr>
          <a:lstStyle/>
          <a:p>
            <a:r>
              <a:rPr lang="en-US" sz="2400" dirty="0" smtClean="0">
                <a:effectLst>
                  <a:outerShdw blurRad="50800" dist="38100" dir="2700000" algn="tl" rotWithShape="0">
                    <a:prstClr val="black">
                      <a:alpha val="40000"/>
                    </a:prstClr>
                  </a:outerShdw>
                </a:effectLst>
              </a:rPr>
              <a:t>Reasons for </a:t>
            </a:r>
            <a:r>
              <a:rPr lang="en-US" sz="2400" dirty="0" smtClean="0">
                <a:effectLst>
                  <a:outerShdw blurRad="50800" dist="38100" dir="2700000" algn="tl" rotWithShape="0">
                    <a:prstClr val="black">
                      <a:alpha val="40000"/>
                    </a:prstClr>
                  </a:outerShdw>
                </a:effectLst>
              </a:rPr>
              <a:t>f-MWCNTs</a:t>
            </a:r>
            <a:r>
              <a:rPr lang="en-US" sz="2400" dirty="0" smtClean="0">
                <a:effectLst>
                  <a:outerShdw blurRad="50800" dist="38100" dir="2700000" algn="tl" rotWithShape="0">
                    <a:prstClr val="black">
                      <a:alpha val="40000"/>
                    </a:prstClr>
                  </a:outerShdw>
                </a:effectLst>
              </a:rPr>
              <a:t>:</a:t>
            </a:r>
          </a:p>
          <a:p>
            <a:pPr marL="285750" indent="-285750">
              <a:buFont typeface="Wingdings" charset="2"/>
              <a:buChar char="Ø"/>
            </a:pPr>
            <a:r>
              <a:rPr lang="en-US" sz="2400" dirty="0" smtClean="0">
                <a:effectLst>
                  <a:outerShdw blurRad="50800" dist="38100" dir="2700000" algn="tl" rotWithShape="0">
                    <a:prstClr val="black">
                      <a:alpha val="40000"/>
                    </a:prstClr>
                  </a:outerShdw>
                </a:effectLst>
              </a:rPr>
              <a:t>Greater durability</a:t>
            </a:r>
          </a:p>
          <a:p>
            <a:pPr marL="285750" indent="-285750">
              <a:buFont typeface="Wingdings" charset="2"/>
              <a:buChar char="Ø"/>
            </a:pPr>
            <a:r>
              <a:rPr lang="en-US" sz="2400" dirty="0" smtClean="0">
                <a:effectLst>
                  <a:outerShdw blurRad="50800" dist="38100" dir="2700000" algn="tl" rotWithShape="0">
                    <a:prstClr val="black">
                      <a:alpha val="40000"/>
                    </a:prstClr>
                  </a:outerShdw>
                </a:effectLst>
              </a:rPr>
              <a:t>Increased electrical conductivity over conventional carbon</a:t>
            </a:r>
          </a:p>
          <a:p>
            <a:pPr marL="285750" indent="-285750">
              <a:buFont typeface="Wingdings" charset="2"/>
              <a:buChar char="Ø"/>
            </a:pPr>
            <a:r>
              <a:rPr lang="en-US" sz="2400" dirty="0" smtClean="0">
                <a:effectLst>
                  <a:outerShdw blurRad="50800" dist="38100" dir="2700000" algn="tl" rotWithShape="0">
                    <a:prstClr val="black">
                      <a:alpha val="40000"/>
                    </a:prstClr>
                  </a:outerShdw>
                </a:effectLst>
              </a:rPr>
              <a:t>Improved fuel cell performance – improved power density</a:t>
            </a:r>
          </a:p>
        </p:txBody>
      </p:sp>
      <p:sp>
        <p:nvSpPr>
          <p:cNvPr id="3" name="TextBox 2"/>
          <p:cNvSpPr txBox="1"/>
          <p:nvPr/>
        </p:nvSpPr>
        <p:spPr>
          <a:xfrm>
            <a:off x="381000" y="3886200"/>
            <a:ext cx="4177445" cy="230832"/>
          </a:xfrm>
          <a:prstGeom prst="rect">
            <a:avLst/>
          </a:prstGeom>
          <a:noFill/>
        </p:spPr>
        <p:txBody>
          <a:bodyPr wrap="none" rtlCol="0">
            <a:spAutoFit/>
          </a:bodyPr>
          <a:lstStyle/>
          <a:p>
            <a:r>
              <a:rPr lang="en-US" sz="900" i="1" dirty="0"/>
              <a:t>Image courtesy of http://</a:t>
            </a:r>
            <a:r>
              <a:rPr lang="en-US" sz="900" i="1" dirty="0" err="1"/>
              <a:t>jnm.snmjournals.org</a:t>
            </a:r>
            <a:r>
              <a:rPr lang="en-US" sz="900" i="1" dirty="0"/>
              <a:t>/</a:t>
            </a:r>
            <a:r>
              <a:rPr lang="en-US" sz="900" i="1" dirty="0" err="1"/>
              <a:t>cgi</a:t>
            </a:r>
            <a:r>
              <a:rPr lang="en-US" sz="900" i="1" dirty="0"/>
              <a:t>/content/full/48/7/1039/FIG1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50800" dist="38100" dir="2700000" algn="tl" rotWithShape="0">
                    <a:prstClr val="black">
                      <a:alpha val="40000"/>
                    </a:prstClr>
                  </a:outerShdw>
                </a:effectLst>
              </a:rPr>
              <a:t>Functionalized </a:t>
            </a:r>
            <a:r>
              <a:rPr lang="en-US" dirty="0" err="1" smtClean="0">
                <a:effectLst>
                  <a:outerShdw blurRad="50800" dist="38100" dir="2700000" algn="tl" rotWithShape="0">
                    <a:prstClr val="black">
                      <a:alpha val="40000"/>
                    </a:prstClr>
                  </a:outerShdw>
                </a:effectLst>
              </a:rPr>
              <a:t>vgcf</a:t>
            </a:r>
            <a:endParaRPr lang="en-US"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2"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3"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 y="1981200"/>
            <a:ext cx="3657600" cy="3046988"/>
          </a:xfrm>
          <a:prstGeom prst="rect">
            <a:avLst/>
          </a:prstGeom>
          <a:noFill/>
        </p:spPr>
        <p:txBody>
          <a:bodyPr wrap="square" rtlCol="0">
            <a:spAutoFit/>
          </a:bodyPr>
          <a:lstStyle/>
          <a:p>
            <a:r>
              <a:rPr lang="en-US" sz="2400" dirty="0" smtClean="0"/>
              <a:t>Why is this useful?</a:t>
            </a:r>
          </a:p>
          <a:p>
            <a:pPr marL="342900" indent="-342900">
              <a:buFont typeface="Wingdings" charset="2"/>
              <a:buChar char="Ø"/>
            </a:pPr>
            <a:r>
              <a:rPr lang="en-US" sz="2400" dirty="0" smtClean="0"/>
              <a:t>Fuel cell cost</a:t>
            </a:r>
          </a:p>
          <a:p>
            <a:pPr marL="342900" indent="-342900">
              <a:buFont typeface="Wingdings" charset="2"/>
              <a:buChar char="Ø"/>
            </a:pPr>
            <a:r>
              <a:rPr lang="en-US" sz="2400" dirty="0" smtClean="0"/>
              <a:t>Reported improved </a:t>
            </a:r>
            <a:r>
              <a:rPr lang="en-US" sz="2400" dirty="0" smtClean="0"/>
              <a:t>durability</a:t>
            </a:r>
          </a:p>
          <a:p>
            <a:pPr marL="342900" indent="-342900">
              <a:buFont typeface="Wingdings" charset="2"/>
              <a:buChar char="Ø"/>
            </a:pPr>
            <a:r>
              <a:rPr lang="en-US" sz="2400" dirty="0" smtClean="0"/>
              <a:t>Simplified, controllable manufacturing process</a:t>
            </a:r>
          </a:p>
          <a:p>
            <a:endParaRPr lang="en-US" sz="2400" dirty="0" smtClean="0"/>
          </a:p>
          <a:p>
            <a:endParaRPr lang="en-US" sz="2400" dirty="0"/>
          </a:p>
        </p:txBody>
      </p:sp>
      <p:pic>
        <p:nvPicPr>
          <p:cNvPr id="8" name="Picture 7"/>
          <p:cNvPicPr>
            <a:picLocks noChangeAspect="1"/>
          </p:cNvPicPr>
          <p:nvPr/>
        </p:nvPicPr>
        <p:blipFill>
          <a:blip r:embed="rId4"/>
          <a:stretch>
            <a:fillRect/>
          </a:stretch>
        </p:blipFill>
        <p:spPr>
          <a:xfrm>
            <a:off x="4191000" y="1524000"/>
            <a:ext cx="4729843" cy="3213100"/>
          </a:xfrm>
          <a:prstGeom prst="rect">
            <a:avLst/>
          </a:prstGeom>
        </p:spPr>
      </p:pic>
      <p:sp>
        <p:nvSpPr>
          <p:cNvPr id="9" name="TextBox 8"/>
          <p:cNvSpPr txBox="1"/>
          <p:nvPr/>
        </p:nvSpPr>
        <p:spPr>
          <a:xfrm>
            <a:off x="4191000" y="4724400"/>
            <a:ext cx="4621977" cy="230832"/>
          </a:xfrm>
          <a:prstGeom prst="rect">
            <a:avLst/>
          </a:prstGeom>
          <a:noFill/>
        </p:spPr>
        <p:txBody>
          <a:bodyPr wrap="none" rtlCol="0">
            <a:spAutoFit/>
          </a:bodyPr>
          <a:lstStyle/>
          <a:p>
            <a:r>
              <a:rPr lang="en-US" sz="900" i="1" dirty="0" smtClean="0"/>
              <a:t>SEM image </a:t>
            </a:r>
            <a:r>
              <a:rPr lang="en-US" sz="900" i="1" dirty="0" err="1" smtClean="0"/>
              <a:t>ourtesy</a:t>
            </a:r>
            <a:r>
              <a:rPr lang="en-US" sz="900" i="1" dirty="0" smtClean="0"/>
              <a:t> </a:t>
            </a:r>
            <a:r>
              <a:rPr lang="en-US" sz="900" i="1" dirty="0"/>
              <a:t>of http://</a:t>
            </a:r>
            <a:r>
              <a:rPr lang="en-US" sz="900" i="1" dirty="0" err="1"/>
              <a:t>cnx.org</a:t>
            </a:r>
            <a:r>
              <a:rPr lang="en-US" sz="900" i="1" dirty="0"/>
              <a:t>/content/m22580/latest/?collection=col10719/latest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outerShdw blurRad="50800" dist="38100" dir="2700000" algn="tl" rotWithShape="0">
                    <a:prstClr val="black">
                      <a:alpha val="40000"/>
                    </a:prstClr>
                  </a:outerShdw>
                </a:effectLst>
              </a:rPr>
              <a:t>Functionalized </a:t>
            </a:r>
            <a:r>
              <a:rPr lang="en-US" sz="2800" dirty="0" err="1" smtClean="0">
                <a:effectLst>
                  <a:outerShdw blurRad="50800" dist="38100" dir="2700000" algn="tl" rotWithShape="0">
                    <a:prstClr val="black">
                      <a:alpha val="40000"/>
                    </a:prstClr>
                  </a:outerShdw>
                </a:effectLst>
              </a:rPr>
              <a:t>vgcf</a:t>
            </a:r>
            <a:r>
              <a:rPr lang="en-US" sz="2800" dirty="0" smtClean="0">
                <a:effectLst>
                  <a:outerShdw blurRad="50800" dist="38100" dir="2700000" algn="tl" rotWithShape="0">
                    <a:prstClr val="black">
                      <a:alpha val="40000"/>
                    </a:prstClr>
                  </a:outerShdw>
                </a:effectLst>
              </a:rPr>
              <a:t> – Preliminary results</a:t>
            </a:r>
            <a:endParaRPr lang="en-US" sz="2800"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2"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3"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 y="1981200"/>
            <a:ext cx="3657600" cy="3785652"/>
          </a:xfrm>
          <a:prstGeom prst="rect">
            <a:avLst/>
          </a:prstGeom>
          <a:noFill/>
        </p:spPr>
        <p:txBody>
          <a:bodyPr wrap="square" rtlCol="0">
            <a:spAutoFit/>
          </a:bodyPr>
          <a:lstStyle/>
          <a:p>
            <a:r>
              <a:rPr lang="en-US" sz="2400" dirty="0" smtClean="0"/>
              <a:t>Using </a:t>
            </a:r>
            <a:r>
              <a:rPr lang="en-US" sz="2400" dirty="0" err="1" smtClean="0"/>
              <a:t>dodecanethiol</a:t>
            </a:r>
            <a:r>
              <a:rPr lang="en-US" sz="2400" dirty="0" smtClean="0"/>
              <a:t> (DDT) surfactant:</a:t>
            </a:r>
            <a:endParaRPr lang="en-US" sz="2400" dirty="0" smtClean="0"/>
          </a:p>
          <a:p>
            <a:pPr marL="342900" indent="-342900">
              <a:buFont typeface="Wingdings" charset="2"/>
              <a:buChar char="Ø"/>
            </a:pPr>
            <a:r>
              <a:rPr lang="en-US" sz="2400" dirty="0" smtClean="0"/>
              <a:t>Lower current density than f-MWCNT</a:t>
            </a:r>
          </a:p>
          <a:p>
            <a:pPr marL="342900" indent="-342900">
              <a:buFont typeface="Wingdings" charset="2"/>
              <a:buChar char="Ø"/>
            </a:pPr>
            <a:endParaRPr lang="en-US" sz="2400" dirty="0"/>
          </a:p>
          <a:p>
            <a:r>
              <a:rPr lang="en-US" sz="2400" dirty="0" smtClean="0"/>
              <a:t>Further experimentation will reveal conclusive results.</a:t>
            </a:r>
            <a:endParaRPr lang="en-US" sz="2400" dirty="0" smtClean="0"/>
          </a:p>
          <a:p>
            <a:endParaRPr lang="en-US" sz="2400" dirty="0" smtClean="0"/>
          </a:p>
          <a:p>
            <a:endParaRPr lang="en-US" sz="2400" dirty="0"/>
          </a:p>
        </p:txBody>
      </p:sp>
      <p:sp>
        <p:nvSpPr>
          <p:cNvPr id="9" name="TextBox 8"/>
          <p:cNvSpPr txBox="1"/>
          <p:nvPr/>
        </p:nvSpPr>
        <p:spPr>
          <a:xfrm>
            <a:off x="4419600" y="4724400"/>
            <a:ext cx="4621977" cy="230832"/>
          </a:xfrm>
          <a:prstGeom prst="rect">
            <a:avLst/>
          </a:prstGeom>
          <a:noFill/>
        </p:spPr>
        <p:txBody>
          <a:bodyPr wrap="none" rtlCol="0">
            <a:spAutoFit/>
          </a:bodyPr>
          <a:lstStyle/>
          <a:p>
            <a:r>
              <a:rPr lang="en-US" sz="900" i="1" dirty="0" smtClean="0"/>
              <a:t>SEM image </a:t>
            </a:r>
            <a:r>
              <a:rPr lang="en-US" sz="900" i="1" dirty="0" err="1" smtClean="0"/>
              <a:t>ourtesy</a:t>
            </a:r>
            <a:r>
              <a:rPr lang="en-US" sz="900" i="1" dirty="0" smtClean="0"/>
              <a:t> </a:t>
            </a:r>
            <a:r>
              <a:rPr lang="en-US" sz="900" i="1" dirty="0"/>
              <a:t>of http://</a:t>
            </a:r>
            <a:r>
              <a:rPr lang="en-US" sz="900" i="1" dirty="0" err="1"/>
              <a:t>cnx.org</a:t>
            </a:r>
            <a:r>
              <a:rPr lang="en-US" sz="900" i="1" dirty="0"/>
              <a:t>/content/m22580/latest/?collection=col10719/latest</a:t>
            </a:r>
          </a:p>
        </p:txBody>
      </p:sp>
      <p:pic>
        <p:nvPicPr>
          <p:cNvPr id="7" name="Picture 6" descr="Grap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676400"/>
            <a:ext cx="4343400" cy="3068841"/>
          </a:xfrm>
          <a:prstGeom prst="rect">
            <a:avLst/>
          </a:prstGeom>
        </p:spPr>
      </p:pic>
    </p:spTree>
    <p:extLst>
      <p:ext uri="{BB962C8B-B14F-4D97-AF65-F5344CB8AC3E}">
        <p14:creationId xmlns:p14="http://schemas.microsoft.com/office/powerpoint/2010/main" val="296561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Core-shell</a:t>
            </a:r>
            <a:endParaRPr lang="en-US"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3"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4"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utMWN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295400"/>
            <a:ext cx="2880360" cy="288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a:off x="1828800" y="2286000"/>
            <a:ext cx="228600" cy="228600"/>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754742" y="13462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221342" y="15748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1135742" y="18034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1669142" y="13462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1669142" y="18034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a:off x="754742" y="24130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2202542" y="18034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526142" y="19558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1364342" y="27178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p:cNvSpPr/>
          <p:nvPr/>
        </p:nvSpPr>
        <p:spPr>
          <a:xfrm>
            <a:off x="2354942" y="24892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830942" y="29464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297542" y="24892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p:cNvSpPr/>
          <p:nvPr/>
        </p:nvSpPr>
        <p:spPr>
          <a:xfrm>
            <a:off x="1288142" y="2260600"/>
            <a:ext cx="261257" cy="263769"/>
          </a:xfrm>
          <a:prstGeom prst="ellipse">
            <a:avLst/>
          </a:prstGeom>
          <a:solidFill>
            <a:srgbClr val="F0A22E"/>
          </a:solidFill>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p:cNvSpPr/>
          <p:nvPr/>
        </p:nvSpPr>
        <p:spPr>
          <a:xfrm>
            <a:off x="4876800" y="1447800"/>
            <a:ext cx="1905000" cy="1828800"/>
          </a:xfrm>
          <a:prstGeom prst="ellipse">
            <a:avLst/>
          </a:prstGeom>
          <a:solidFill>
            <a:schemeClr val="accent1"/>
          </a:solidFill>
          <a:ln w="57150"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Pt</a:t>
            </a:r>
            <a:r>
              <a:rPr lang="en-US" dirty="0" smtClean="0"/>
              <a:t>-Cu Alloy </a:t>
            </a:r>
            <a:r>
              <a:rPr lang="en-US" dirty="0" smtClean="0"/>
              <a:t>Seed</a:t>
            </a:r>
            <a:endParaRPr lang="en-US" dirty="0"/>
          </a:p>
        </p:txBody>
      </p:sp>
      <p:cxnSp>
        <p:nvCxnSpPr>
          <p:cNvPr id="37" name="Straight Connector 36"/>
          <p:cNvCxnSpPr>
            <a:stCxn id="20" idx="0"/>
          </p:cNvCxnSpPr>
          <p:nvPr/>
        </p:nvCxnSpPr>
        <p:spPr>
          <a:xfrm flipV="1">
            <a:off x="2333171" y="1371600"/>
            <a:ext cx="3534229" cy="431800"/>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a:stCxn id="20" idx="4"/>
          </p:cNvCxnSpPr>
          <p:nvPr/>
        </p:nvCxnSpPr>
        <p:spPr>
          <a:xfrm>
            <a:off x="2333171" y="2067169"/>
            <a:ext cx="3458029" cy="1285631"/>
          </a:xfrm>
          <a:prstGeom prst="line">
            <a:avLst/>
          </a:prstGeom>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6248400" y="3429000"/>
            <a:ext cx="2676709" cy="369332"/>
          </a:xfrm>
          <a:prstGeom prst="rect">
            <a:avLst/>
          </a:prstGeom>
          <a:noFill/>
        </p:spPr>
        <p:txBody>
          <a:bodyPr wrap="none" rtlCol="0">
            <a:spAutoFit/>
          </a:bodyPr>
          <a:lstStyle/>
          <a:p>
            <a:r>
              <a:rPr lang="en-US" dirty="0" err="1" smtClean="0"/>
              <a:t>Pt</a:t>
            </a:r>
            <a:r>
              <a:rPr lang="en-US" dirty="0" smtClean="0"/>
              <a:t> layer – few atoms thick </a:t>
            </a:r>
            <a:endParaRPr lang="en-US" dirty="0"/>
          </a:p>
        </p:txBody>
      </p:sp>
      <p:cxnSp>
        <p:nvCxnSpPr>
          <p:cNvPr id="43" name="Straight Arrow Connector 42"/>
          <p:cNvCxnSpPr/>
          <p:nvPr/>
        </p:nvCxnSpPr>
        <p:spPr>
          <a:xfrm flipH="1" flipV="1">
            <a:off x="6553201" y="3048000"/>
            <a:ext cx="76199"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3505200" y="4114800"/>
            <a:ext cx="8077200" cy="1569660"/>
          </a:xfrm>
          <a:prstGeom prst="rect">
            <a:avLst/>
          </a:prstGeom>
          <a:noFill/>
        </p:spPr>
        <p:txBody>
          <a:bodyPr wrap="square" rtlCol="0">
            <a:spAutoFit/>
          </a:bodyPr>
          <a:lstStyle/>
          <a:p>
            <a:r>
              <a:rPr lang="en-US" sz="2400" dirty="0" smtClean="0"/>
              <a:t>Why is this useful?</a:t>
            </a:r>
          </a:p>
          <a:p>
            <a:pPr marL="285750" indent="-285750">
              <a:buFont typeface="Wingdings" charset="2"/>
              <a:buChar char="Ø"/>
            </a:pPr>
            <a:r>
              <a:rPr lang="en-US" sz="2400" dirty="0" smtClean="0"/>
              <a:t>Fuel Cell cost</a:t>
            </a:r>
          </a:p>
          <a:p>
            <a:pPr marL="285750" indent="-285750">
              <a:buFont typeface="Wingdings" charset="2"/>
              <a:buChar char="Ø"/>
            </a:pPr>
            <a:r>
              <a:rPr lang="en-US" sz="2400" dirty="0" smtClean="0"/>
              <a:t>Durability</a:t>
            </a:r>
          </a:p>
          <a:p>
            <a:pPr marL="285750" indent="-285750">
              <a:buFont typeface="Wingdings" charset="2"/>
              <a:buChar char="Ø"/>
            </a:pPr>
            <a:r>
              <a:rPr lang="en-US" sz="2400" dirty="0" smtClean="0"/>
              <a:t>DOE Requirements </a:t>
            </a:r>
          </a:p>
        </p:txBody>
      </p:sp>
      <p:sp>
        <p:nvSpPr>
          <p:cNvPr id="27" name="Oval 26"/>
          <p:cNvSpPr/>
          <p:nvPr/>
        </p:nvSpPr>
        <p:spPr>
          <a:xfrm>
            <a:off x="7086600" y="1447800"/>
            <a:ext cx="1905000" cy="1828800"/>
          </a:xfrm>
          <a:prstGeom prst="ellipse">
            <a:avLst/>
          </a:prstGeom>
          <a:solidFill>
            <a:schemeClr val="bg1">
              <a:lumMod val="65000"/>
            </a:schemeClr>
          </a:solidFill>
          <a:ln w="57150"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Pt</a:t>
            </a:r>
            <a:r>
              <a:rPr lang="en-US" dirty="0" smtClean="0"/>
              <a:t> only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44">
                                            <p:txEl>
                                              <p:pRg st="0" end="0"/>
                                            </p:txEl>
                                          </p:spTgt>
                                        </p:tgtEl>
                                        <p:attrNameLst>
                                          <p:attrName>style.visibility</p:attrName>
                                        </p:attrNameLst>
                                      </p:cBhvr>
                                      <p:to>
                                        <p:strVal val="visible"/>
                                      </p:to>
                                    </p:set>
                                    <p:anim calcmode="lin" valueType="num">
                                      <p:cBhvr additive="base">
                                        <p:cTn id="101"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4">
                                            <p:txEl>
                                              <p:pRg st="1" end="1"/>
                                            </p:txEl>
                                          </p:spTgt>
                                        </p:tgtEl>
                                        <p:attrNameLst>
                                          <p:attrName>style.visibility</p:attrName>
                                        </p:attrNameLst>
                                      </p:cBhvr>
                                      <p:to>
                                        <p:strVal val="visible"/>
                                      </p:to>
                                    </p:set>
                                    <p:anim calcmode="lin" valueType="num">
                                      <p:cBhvr additive="base">
                                        <p:cTn id="10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4">
                                            <p:txEl>
                                              <p:pRg st="2" end="2"/>
                                            </p:txEl>
                                          </p:spTgt>
                                        </p:tgtEl>
                                        <p:attrNameLst>
                                          <p:attrName>style.visibility</p:attrName>
                                        </p:attrNameLst>
                                      </p:cBhvr>
                                      <p:to>
                                        <p:strVal val="visible"/>
                                      </p:to>
                                    </p:set>
                                    <p:anim calcmode="lin" valueType="num">
                                      <p:cBhvr additive="base">
                                        <p:cTn id="113"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xEl>
                                              <p:pRg st="3" end="3"/>
                                            </p:txEl>
                                          </p:spTgt>
                                        </p:tgtEl>
                                        <p:attrNameLst>
                                          <p:attrName>style.visibility</p:attrName>
                                        </p:attrNameLst>
                                      </p:cBhvr>
                                      <p:to>
                                        <p:strVal val="visible"/>
                                      </p:to>
                                    </p:set>
                                    <p:anim calcmode="lin" valueType="num">
                                      <p:cBhvr additive="base">
                                        <p:cTn id="1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5" grpId="0" animBg="1"/>
      <p:bldP spid="41"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Core-</a:t>
            </a:r>
            <a:r>
              <a:rPr lang="en-US" dirty="0" smtClean="0">
                <a:effectLst>
                  <a:outerShdw blurRad="50800" dist="38100" dir="2700000" algn="tl" rotWithShape="0">
                    <a:prstClr val="black">
                      <a:alpha val="40000"/>
                    </a:prstClr>
                  </a:outerShdw>
                </a:effectLst>
              </a:rPr>
              <a:t>shell - Results</a:t>
            </a:r>
            <a:endParaRPr lang="en-US"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4"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5"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Object 2"/>
          <p:cNvGraphicFramePr>
            <a:graphicFrameLocks noChangeAspect="1"/>
          </p:cNvGraphicFramePr>
          <p:nvPr>
            <p:extLst>
              <p:ext uri="{D42A27DB-BD31-4B8C-83A1-F6EECF244321}">
                <p14:modId xmlns:p14="http://schemas.microsoft.com/office/powerpoint/2010/main" val="730007345"/>
              </p:ext>
            </p:extLst>
          </p:nvPr>
        </p:nvGraphicFramePr>
        <p:xfrm>
          <a:off x="4800600" y="1143000"/>
          <a:ext cx="4203014" cy="1574800"/>
        </p:xfrm>
        <a:graphic>
          <a:graphicData uri="http://schemas.openxmlformats.org/presentationml/2006/ole">
            <mc:AlternateContent xmlns:mc="http://schemas.openxmlformats.org/markup-compatibility/2006">
              <mc:Choice xmlns:v="urn:schemas-microsoft-com:vml" Requires="v">
                <p:oleObj spid="_x0000_s1040" name="Document" r:id="rId6" imgW="6083300" imgH="1879600" progId="Word.Document.12">
                  <p:embed/>
                </p:oleObj>
              </mc:Choice>
              <mc:Fallback>
                <p:oleObj name="Document" r:id="rId6" imgW="6083300" imgH="1879600" progId="Word.Document.12">
                  <p:embed/>
                  <p:pic>
                    <p:nvPicPr>
                      <p:cNvPr id="0" name=""/>
                      <p:cNvPicPr/>
                      <p:nvPr/>
                    </p:nvPicPr>
                    <p:blipFill>
                      <a:blip r:embed="rId7"/>
                      <a:stretch>
                        <a:fillRect/>
                      </a:stretch>
                    </p:blipFill>
                    <p:spPr>
                      <a:xfrm>
                        <a:off x="4800600" y="1143000"/>
                        <a:ext cx="4203014" cy="1574800"/>
                      </a:xfrm>
                      <a:prstGeom prst="rect">
                        <a:avLst/>
                      </a:prstGeom>
                    </p:spPr>
                  </p:pic>
                </p:oleObj>
              </mc:Fallback>
            </mc:AlternateContent>
          </a:graphicData>
        </a:graphic>
      </p:graphicFrame>
      <p:pic>
        <p:nvPicPr>
          <p:cNvPr id="29" name="Picture 28"/>
          <p:cNvPicPr/>
          <p:nvPr/>
        </p:nvPicPr>
        <p:blipFill>
          <a:blip r:embed="rId8" cstate="print"/>
          <a:srcRect l="4939" t="33646" r="21468" b="8554"/>
          <a:stretch>
            <a:fillRect/>
          </a:stretch>
        </p:blipFill>
        <p:spPr bwMode="auto">
          <a:xfrm>
            <a:off x="4572000" y="2743200"/>
            <a:ext cx="4419600" cy="2743200"/>
          </a:xfrm>
          <a:prstGeom prst="rect">
            <a:avLst/>
          </a:prstGeom>
          <a:noFill/>
          <a:ln w="9525">
            <a:noFill/>
            <a:miter lim="800000"/>
            <a:headEnd/>
            <a:tailEnd/>
          </a:ln>
        </p:spPr>
      </p:pic>
      <p:sp>
        <p:nvSpPr>
          <p:cNvPr id="31" name="TextBox 30"/>
          <p:cNvSpPr txBox="1"/>
          <p:nvPr/>
        </p:nvSpPr>
        <p:spPr>
          <a:xfrm>
            <a:off x="152400" y="1447800"/>
            <a:ext cx="3505200" cy="3416320"/>
          </a:xfrm>
          <a:prstGeom prst="rect">
            <a:avLst/>
          </a:prstGeom>
          <a:noFill/>
        </p:spPr>
        <p:txBody>
          <a:bodyPr wrap="square" rtlCol="0">
            <a:spAutoFit/>
          </a:bodyPr>
          <a:lstStyle/>
          <a:p>
            <a:pPr marL="285750" indent="-285750">
              <a:buFont typeface="Wingdings" charset="2"/>
              <a:buChar char="Ø"/>
            </a:pPr>
            <a:r>
              <a:rPr lang="en-US" sz="2400" dirty="0" smtClean="0"/>
              <a:t>Core-shell method 1 – Relatively poor performance.</a:t>
            </a:r>
          </a:p>
          <a:p>
            <a:pPr marL="285750" indent="-285750">
              <a:buFont typeface="Wingdings" charset="2"/>
              <a:buChar char="Ø"/>
            </a:pPr>
            <a:endParaRPr lang="en-US" sz="2400" dirty="0"/>
          </a:p>
          <a:p>
            <a:pPr marL="285750" indent="-285750">
              <a:buFont typeface="Wingdings" charset="2"/>
              <a:buChar char="Ø"/>
            </a:pPr>
            <a:r>
              <a:rPr lang="en-US" sz="2400" dirty="0" smtClean="0"/>
              <a:t>Core-shell method 2 – Performance comparable to commercial catalyst low </a:t>
            </a:r>
            <a:r>
              <a:rPr lang="en-US" sz="2400" dirty="0" err="1" smtClean="0"/>
              <a:t>Pt</a:t>
            </a:r>
            <a:r>
              <a:rPr lang="en-US" sz="2400" dirty="0" smtClean="0"/>
              <a:t> loading</a:t>
            </a:r>
            <a:endParaRPr lang="en-US" sz="2400" dirty="0" smtClean="0"/>
          </a:p>
        </p:txBody>
      </p:sp>
    </p:spTree>
    <p:extLst>
      <p:ext uri="{BB962C8B-B14F-4D97-AF65-F5344CB8AC3E}">
        <p14:creationId xmlns:p14="http://schemas.microsoft.com/office/powerpoint/2010/main" val="674686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anim calcmode="lin" valueType="num">
                                      <p:cBhvr additive="base">
                                        <p:cTn id="7"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 calcmode="lin" valueType="num">
                                      <p:cBhvr additive="base">
                                        <p:cTn id="1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Core-</a:t>
            </a:r>
            <a:r>
              <a:rPr lang="en-US" dirty="0" smtClean="0">
                <a:effectLst>
                  <a:outerShdw blurRad="50800" dist="38100" dir="2700000" algn="tl" rotWithShape="0">
                    <a:prstClr val="black">
                      <a:alpha val="40000"/>
                    </a:prstClr>
                  </a:outerShdw>
                </a:effectLst>
              </a:rPr>
              <a:t>shell - Results</a:t>
            </a:r>
            <a:endParaRPr lang="en-US" dirty="0">
              <a:effectLst>
                <a:outerShdw blurRad="50800" dist="38100" dir="2700000" algn="tl" rotWithShape="0">
                  <a:prstClr val="black">
                    <a:alpha val="40000"/>
                  </a:prstClr>
                </a:outerShdw>
              </a:effectLst>
            </a:endParaRPr>
          </a:p>
        </p:txBody>
      </p:sp>
      <p:pic>
        <p:nvPicPr>
          <p:cNvPr id="4" name="Picture 3" descr="azsgcbanner_full_lg.jpg"/>
          <p:cNvPicPr>
            <a:picLocks noChangeAspect="1"/>
          </p:cNvPicPr>
          <p:nvPr/>
        </p:nvPicPr>
        <p:blipFill>
          <a:blip r:embed="rId3" cstate="print"/>
          <a:stretch>
            <a:fillRect/>
          </a:stretch>
        </p:blipFill>
        <p:spPr>
          <a:xfrm>
            <a:off x="0" y="5632263"/>
            <a:ext cx="9144000" cy="1225737"/>
          </a:xfrm>
          <a:prstGeom prst="rect">
            <a:avLst/>
          </a:prstGeom>
        </p:spPr>
      </p:pic>
      <p:pic>
        <p:nvPicPr>
          <p:cNvPr id="5" name="Picture 4" descr="NASA-logo.jpg"/>
          <p:cNvPicPr>
            <a:picLocks noChangeAspect="1"/>
          </p:cNvPicPr>
          <p:nvPr/>
        </p:nvPicPr>
        <p:blipFill>
          <a:blip r:embed="rId4" cstate="print"/>
          <a:srcRect l="1" r="793" b="-5821"/>
          <a:stretch>
            <a:fillRect/>
          </a:stretch>
        </p:blipFill>
        <p:spPr>
          <a:xfrm>
            <a:off x="7543800" y="5638800"/>
            <a:ext cx="1143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5"/>
          <a:stretch>
            <a:fillRect/>
          </a:stretch>
        </p:blipFill>
        <p:spPr>
          <a:xfrm>
            <a:off x="2438400" y="1143000"/>
            <a:ext cx="4495800" cy="4488988"/>
          </a:xfrm>
          <a:prstGeom prst="rect">
            <a:avLst/>
          </a:prstGeom>
        </p:spPr>
      </p:pic>
    </p:spTree>
    <p:extLst>
      <p:ext uri="{BB962C8B-B14F-4D97-AF65-F5344CB8AC3E}">
        <p14:creationId xmlns:p14="http://schemas.microsoft.com/office/powerpoint/2010/main" val="23356974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1057</TotalTime>
  <Words>631</Words>
  <Application>Microsoft Macintosh PowerPoint</Application>
  <PresentationFormat>On-screen Show (4:3)</PresentationFormat>
  <Paragraphs>71</Paragraphs>
  <Slides>11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Trek</vt:lpstr>
      <vt:lpstr>Microsoft Word Document</vt:lpstr>
      <vt:lpstr>Fuel Cell Laboratory</vt:lpstr>
      <vt:lpstr>Polymer Electrolytic membrane fuel cell (PEMFC)</vt:lpstr>
      <vt:lpstr>Fuel cell lab: research 2011-2012</vt:lpstr>
      <vt:lpstr>Functionalized mwcnts</vt:lpstr>
      <vt:lpstr>Functionalized vgcf</vt:lpstr>
      <vt:lpstr>Functionalized vgcf – Preliminary results</vt:lpstr>
      <vt:lpstr>Core-shell</vt:lpstr>
      <vt:lpstr>Core-shell - Results</vt:lpstr>
      <vt:lpstr>Core-shell - Results</vt:lpstr>
      <vt:lpstr>outcomes</vt:lpstr>
      <vt:lpstr>Special Thanks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Cell Laboratory</dc:title>
  <dc:creator>rykkter</dc:creator>
  <cp:lastModifiedBy>Eric Hinkson</cp:lastModifiedBy>
  <cp:revision>128</cp:revision>
  <dcterms:created xsi:type="dcterms:W3CDTF">2011-04-03T00:32:30Z</dcterms:created>
  <dcterms:modified xsi:type="dcterms:W3CDTF">2012-04-16T06:33:12Z</dcterms:modified>
</cp:coreProperties>
</file>